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5"/>
  </p:notesMasterIdLst>
  <p:sldIdLst>
    <p:sldId id="388" r:id="rId2"/>
    <p:sldId id="389" r:id="rId3"/>
    <p:sldId id="391" r:id="rId4"/>
    <p:sldId id="387" r:id="rId5"/>
    <p:sldId id="328" r:id="rId6"/>
    <p:sldId id="366" r:id="rId7"/>
    <p:sldId id="320" r:id="rId8"/>
    <p:sldId id="370" r:id="rId9"/>
    <p:sldId id="364" r:id="rId10"/>
    <p:sldId id="337" r:id="rId11"/>
    <p:sldId id="338" r:id="rId12"/>
    <p:sldId id="327" r:id="rId13"/>
    <p:sldId id="331" r:id="rId14"/>
    <p:sldId id="345" r:id="rId15"/>
    <p:sldId id="330" r:id="rId16"/>
    <p:sldId id="346" r:id="rId17"/>
    <p:sldId id="371" r:id="rId18"/>
    <p:sldId id="369" r:id="rId19"/>
    <p:sldId id="341" r:id="rId20"/>
    <p:sldId id="378" r:id="rId21"/>
    <p:sldId id="374" r:id="rId22"/>
    <p:sldId id="385" r:id="rId23"/>
    <p:sldId id="390" r:id="rId24"/>
  </p:sldIdLst>
  <p:sldSz cx="10333038" cy="8208963"/>
  <p:notesSz cx="6797675" cy="9926638"/>
  <p:defaultTextStyle>
    <a:defPPr>
      <a:defRPr lang="ru-RU"/>
    </a:defPPr>
    <a:lvl1pPr algn="l" defTabSz="1058863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1pPr>
    <a:lvl2pPr marL="528638" indent="-71438" algn="l" defTabSz="1058863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2pPr>
    <a:lvl3pPr marL="1058863" indent="-144463" algn="l" defTabSz="1058863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3pPr>
    <a:lvl4pPr marL="1587500" indent="-215900" algn="l" defTabSz="1058863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4pPr>
    <a:lvl5pPr marL="2117725" indent="-288925" algn="l" defTabSz="1058863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86">
          <p15:clr>
            <a:srgbClr val="A4A3A4"/>
          </p15:clr>
        </p15:guide>
        <p15:guide id="2" pos="325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961F1"/>
    <a:srgbClr val="6600FF"/>
    <a:srgbClr val="9900FF"/>
    <a:srgbClr val="1016FC"/>
    <a:srgbClr val="FFFF99"/>
    <a:srgbClr val="FFFFCC"/>
    <a:srgbClr val="990033"/>
    <a:srgbClr val="FF7C80"/>
    <a:srgbClr val="CC0000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90920" autoAdjust="0"/>
  </p:normalViewPr>
  <p:slideViewPr>
    <p:cSldViewPr snapToGrid="0">
      <p:cViewPr varScale="1">
        <p:scale>
          <a:sx n="89" d="100"/>
          <a:sy n="89" d="100"/>
        </p:scale>
        <p:origin x="330" y="84"/>
      </p:cViewPr>
      <p:guideLst>
        <p:guide orient="horz" pos="2586"/>
        <p:guide pos="3255"/>
      </p:guideLst>
    </p:cSldViewPr>
  </p:slideViewPr>
  <p:outlineViewPr>
    <p:cViewPr>
      <p:scale>
        <a:sx n="33" d="100"/>
        <a:sy n="33" d="100"/>
      </p:scale>
      <p:origin x="0" y="303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5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5920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5920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C532694-6B6C-44D7-9573-109E931FF731}" type="datetimeFigureOut">
              <a:rPr lang="ru-RU"/>
              <a:pPr>
                <a:defRPr/>
              </a:pPr>
              <a:t>29.12.2018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57275" y="744538"/>
            <a:ext cx="46831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5920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5920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B90EC1F-3360-4774-88B4-BFD78294AA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8675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058863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8638" algn="l" defTabSz="1058863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58863" algn="l" defTabSz="1058863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87500" algn="l" defTabSz="1058863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17725" algn="l" defTabSz="1058863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48121" algn="l" defTabSz="105925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77746" algn="l" defTabSz="105925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707371" algn="l" defTabSz="105925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236997" algn="l" defTabSz="105925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90EC1F-3360-4774-88B4-BFD78294AA9F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664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90EC1F-3360-4774-88B4-BFD78294AA9F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811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90EC1F-3360-4774-88B4-BFD78294AA9F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9068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74978" y="2550101"/>
            <a:ext cx="8783082" cy="175960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9960" y="4651746"/>
            <a:ext cx="7233127" cy="209784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96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59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88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18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48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77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07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36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27764-1EA1-4FA8-B044-B61EAE447323}" type="datetimeFigureOut">
              <a:rPr lang="ru-RU"/>
              <a:pPr>
                <a:defRPr/>
              </a:pPr>
              <a:t>29.12.2018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4547A-9E1E-4DB0-A749-7FE35CAD10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09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6AB2D9-3D9D-4058-902A-1E49F8B0E306}" type="datetimeFigureOut">
              <a:rPr lang="ru-RU"/>
              <a:pPr>
                <a:defRPr/>
              </a:pPr>
              <a:t>29.12.2018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7C10D-BD8D-484D-9E9A-E47A12AE16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75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491452" y="328743"/>
            <a:ext cx="2324934" cy="700422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16652" y="328743"/>
            <a:ext cx="6802583" cy="700422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D7CA0-0AA4-463B-A75D-DDB52D34AB57}" type="datetimeFigureOut">
              <a:rPr lang="ru-RU"/>
              <a:pPr>
                <a:defRPr/>
              </a:pPr>
              <a:t>29.12.2018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8F80C-C512-40B6-A89F-37F45A7228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684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5938" y="328613"/>
            <a:ext cx="9301162" cy="13684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15938" y="1916113"/>
            <a:ext cx="4573587" cy="54165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41925" y="1916113"/>
            <a:ext cx="4575175" cy="54165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D2487-8679-4500-A8DD-9BD3710991C4}" type="datetimeFigureOut">
              <a:rPr lang="ru-RU"/>
              <a:pPr>
                <a:defRPr/>
              </a:pPr>
              <a:t>29.12.2018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AB8D8-8D6B-41E0-9E79-4EFBD71F9E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9810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515938" y="328613"/>
            <a:ext cx="9301162" cy="70040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08B32-7AF8-411A-BC20-3D834D0F013A}" type="datetimeFigureOut">
              <a:rPr lang="ru-RU"/>
              <a:pPr>
                <a:defRPr/>
              </a:pPr>
              <a:t>29.12.2018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AC7C3-FFB6-4CAD-BDE7-13FEAC0BB4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184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5938" y="328613"/>
            <a:ext cx="9301162" cy="13684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15938" y="1916113"/>
            <a:ext cx="4573587" cy="54165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241925" y="1916113"/>
            <a:ext cx="4575175" cy="26320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5241925" y="4700588"/>
            <a:ext cx="4575175" cy="26320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B3346-3489-4E42-8DE7-A35F418AB202}" type="datetimeFigureOut">
              <a:rPr lang="ru-RU"/>
              <a:pPr>
                <a:defRPr/>
              </a:pPr>
              <a:t>29.12.2018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CBE18-4534-4939-B6F0-B619965968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199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8C3E1-0386-43FF-92E8-1E5EFA43B83E}" type="datetimeFigureOut">
              <a:rPr lang="ru-RU"/>
              <a:pPr>
                <a:defRPr/>
              </a:pPr>
              <a:t>29.12.2018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8ECDA-20AD-4E71-8B0B-2C55D6387D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293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6239" y="5275028"/>
            <a:ext cx="8783082" cy="163039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16239" y="3479309"/>
            <a:ext cx="8783082" cy="1795710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960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5920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5888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18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480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776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072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368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86702-B32E-4AB4-A2B3-FE536D4A4D5D}" type="datetimeFigureOut">
              <a:rPr lang="ru-RU"/>
              <a:pPr>
                <a:defRPr/>
              </a:pPr>
              <a:t>29.12.2018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9172F-ACA5-4D3A-AFA6-377EB297C4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905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6652" y="1915425"/>
            <a:ext cx="4563758" cy="54175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52628" y="1915425"/>
            <a:ext cx="4563758" cy="54175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A1B83-E8B0-4F54-91BF-59A043B5FD0E}" type="datetimeFigureOut">
              <a:rPr lang="ru-RU"/>
              <a:pPr>
                <a:defRPr/>
              </a:pPr>
              <a:t>29.12.2018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91043-8046-4DF2-B7E3-98A8E664A4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31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6653" y="1837516"/>
            <a:ext cx="4565553" cy="765789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9604" indent="0">
              <a:buNone/>
              <a:defRPr sz="2300" b="1"/>
            </a:lvl2pPr>
            <a:lvl3pPr marL="1059206" indent="0">
              <a:buNone/>
              <a:defRPr sz="2100" b="1"/>
            </a:lvl3pPr>
            <a:lvl4pPr marL="1588811" indent="0">
              <a:buNone/>
              <a:defRPr sz="1900" b="1"/>
            </a:lvl4pPr>
            <a:lvl5pPr marL="2118411" indent="0">
              <a:buNone/>
              <a:defRPr sz="1900" b="1"/>
            </a:lvl5pPr>
            <a:lvl6pPr marL="2648010" indent="0">
              <a:buNone/>
              <a:defRPr sz="1900" b="1"/>
            </a:lvl6pPr>
            <a:lvl7pPr marL="3177613" indent="0">
              <a:buNone/>
              <a:defRPr sz="1900" b="1"/>
            </a:lvl7pPr>
            <a:lvl8pPr marL="3707215" indent="0">
              <a:buNone/>
              <a:defRPr sz="1900" b="1"/>
            </a:lvl8pPr>
            <a:lvl9pPr marL="4236819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6653" y="2603308"/>
            <a:ext cx="4565553" cy="4729655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49045" y="1837516"/>
            <a:ext cx="4567346" cy="765789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9604" indent="0">
              <a:buNone/>
              <a:defRPr sz="2300" b="1"/>
            </a:lvl2pPr>
            <a:lvl3pPr marL="1059206" indent="0">
              <a:buNone/>
              <a:defRPr sz="2100" b="1"/>
            </a:lvl3pPr>
            <a:lvl4pPr marL="1588811" indent="0">
              <a:buNone/>
              <a:defRPr sz="1900" b="1"/>
            </a:lvl4pPr>
            <a:lvl5pPr marL="2118411" indent="0">
              <a:buNone/>
              <a:defRPr sz="1900" b="1"/>
            </a:lvl5pPr>
            <a:lvl6pPr marL="2648010" indent="0">
              <a:buNone/>
              <a:defRPr sz="1900" b="1"/>
            </a:lvl6pPr>
            <a:lvl7pPr marL="3177613" indent="0">
              <a:buNone/>
              <a:defRPr sz="1900" b="1"/>
            </a:lvl7pPr>
            <a:lvl8pPr marL="3707215" indent="0">
              <a:buNone/>
              <a:defRPr sz="1900" b="1"/>
            </a:lvl8pPr>
            <a:lvl9pPr marL="4236819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249045" y="2603308"/>
            <a:ext cx="4567346" cy="4729655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A9113-8EEF-4D77-A4EA-B671D3C3CCDF}" type="datetimeFigureOut">
              <a:rPr lang="ru-RU"/>
              <a:pPr>
                <a:defRPr/>
              </a:pPr>
              <a:t>29.12.2018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7267C-B099-4295-BDE5-59F53AC022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340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79259-9A7A-414C-B830-97F2F2D688D6}" type="datetimeFigureOut">
              <a:rPr lang="ru-RU"/>
              <a:pPr>
                <a:defRPr/>
              </a:pPr>
              <a:t>29.12.2018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E1EB8-DD16-4A4E-8E35-F3DA417D8C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740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E74B16-E2A2-4F24-A0B4-5FFDE724A861}" type="datetimeFigureOut">
              <a:rPr lang="ru-RU"/>
              <a:pPr>
                <a:defRPr/>
              </a:pPr>
              <a:t>29.12.2018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63F8A-FF14-4A58-AB77-ABE88D0A91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912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6656" y="326838"/>
            <a:ext cx="3399498" cy="1390963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39931" y="326839"/>
            <a:ext cx="5776455" cy="7006122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6656" y="1717811"/>
            <a:ext cx="3399498" cy="5615159"/>
          </a:xfrm>
        </p:spPr>
        <p:txBody>
          <a:bodyPr/>
          <a:lstStyle>
            <a:lvl1pPr marL="0" indent="0">
              <a:buNone/>
              <a:defRPr sz="1600"/>
            </a:lvl1pPr>
            <a:lvl2pPr marL="529604" indent="0">
              <a:buNone/>
              <a:defRPr sz="1400"/>
            </a:lvl2pPr>
            <a:lvl3pPr marL="1059206" indent="0">
              <a:buNone/>
              <a:defRPr sz="1200"/>
            </a:lvl3pPr>
            <a:lvl4pPr marL="1588811" indent="0">
              <a:buNone/>
              <a:defRPr sz="1000"/>
            </a:lvl4pPr>
            <a:lvl5pPr marL="2118411" indent="0">
              <a:buNone/>
              <a:defRPr sz="1000"/>
            </a:lvl5pPr>
            <a:lvl6pPr marL="2648010" indent="0">
              <a:buNone/>
              <a:defRPr sz="1000"/>
            </a:lvl6pPr>
            <a:lvl7pPr marL="3177613" indent="0">
              <a:buNone/>
              <a:defRPr sz="1000"/>
            </a:lvl7pPr>
            <a:lvl8pPr marL="3707215" indent="0">
              <a:buNone/>
              <a:defRPr sz="1000"/>
            </a:lvl8pPr>
            <a:lvl9pPr marL="423681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4E2AA-338F-4046-8D9F-487629392271}" type="datetimeFigureOut">
              <a:rPr lang="ru-RU"/>
              <a:pPr>
                <a:defRPr/>
              </a:pPr>
              <a:t>29.12.2018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5D736-0939-4562-B22A-D5D88E5CE7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128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5351" y="5746274"/>
            <a:ext cx="6199823" cy="678380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25351" y="733486"/>
            <a:ext cx="6199823" cy="4925378"/>
          </a:xfrm>
        </p:spPr>
        <p:txBody>
          <a:bodyPr rtlCol="0">
            <a:normAutofit/>
          </a:bodyPr>
          <a:lstStyle>
            <a:lvl1pPr marL="0" indent="0">
              <a:buNone/>
              <a:defRPr sz="3700"/>
            </a:lvl1pPr>
            <a:lvl2pPr marL="529604" indent="0">
              <a:buNone/>
              <a:defRPr sz="3200"/>
            </a:lvl2pPr>
            <a:lvl3pPr marL="1059206" indent="0">
              <a:buNone/>
              <a:defRPr sz="2800"/>
            </a:lvl3pPr>
            <a:lvl4pPr marL="1588811" indent="0">
              <a:buNone/>
              <a:defRPr sz="2300"/>
            </a:lvl4pPr>
            <a:lvl5pPr marL="2118411" indent="0">
              <a:buNone/>
              <a:defRPr sz="2300"/>
            </a:lvl5pPr>
            <a:lvl6pPr marL="2648010" indent="0">
              <a:buNone/>
              <a:defRPr sz="2300"/>
            </a:lvl6pPr>
            <a:lvl7pPr marL="3177613" indent="0">
              <a:buNone/>
              <a:defRPr sz="2300"/>
            </a:lvl7pPr>
            <a:lvl8pPr marL="3707215" indent="0">
              <a:buNone/>
              <a:defRPr sz="2300"/>
            </a:lvl8pPr>
            <a:lvl9pPr marL="4236819" indent="0">
              <a:buNone/>
              <a:defRPr sz="23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25351" y="6424654"/>
            <a:ext cx="6199823" cy="963412"/>
          </a:xfrm>
        </p:spPr>
        <p:txBody>
          <a:bodyPr/>
          <a:lstStyle>
            <a:lvl1pPr marL="0" indent="0">
              <a:buNone/>
              <a:defRPr sz="1600"/>
            </a:lvl1pPr>
            <a:lvl2pPr marL="529604" indent="0">
              <a:buNone/>
              <a:defRPr sz="1400"/>
            </a:lvl2pPr>
            <a:lvl3pPr marL="1059206" indent="0">
              <a:buNone/>
              <a:defRPr sz="1200"/>
            </a:lvl3pPr>
            <a:lvl4pPr marL="1588811" indent="0">
              <a:buNone/>
              <a:defRPr sz="1000"/>
            </a:lvl4pPr>
            <a:lvl5pPr marL="2118411" indent="0">
              <a:buNone/>
              <a:defRPr sz="1000"/>
            </a:lvl5pPr>
            <a:lvl6pPr marL="2648010" indent="0">
              <a:buNone/>
              <a:defRPr sz="1000"/>
            </a:lvl6pPr>
            <a:lvl7pPr marL="3177613" indent="0">
              <a:buNone/>
              <a:defRPr sz="1000"/>
            </a:lvl7pPr>
            <a:lvl8pPr marL="3707215" indent="0">
              <a:buNone/>
              <a:defRPr sz="1000"/>
            </a:lvl8pPr>
            <a:lvl9pPr marL="423681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D3D1E-2BC0-40EB-94DF-B39526878A95}" type="datetimeFigureOut">
              <a:rPr lang="ru-RU"/>
              <a:pPr>
                <a:defRPr/>
              </a:pPr>
              <a:t>29.12.2018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019D0-56B9-4B62-8392-8E22B2EE8D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368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 bwMode="auto">
          <a:xfrm>
            <a:off x="515938" y="328613"/>
            <a:ext cx="9301162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5921" tIns="52960" rIns="105921" bIns="529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6147" name="Текст 2"/>
          <p:cNvSpPr>
            <a:spLocks noGrp="1"/>
          </p:cNvSpPr>
          <p:nvPr>
            <p:ph type="body" idx="1"/>
          </p:nvPr>
        </p:nvSpPr>
        <p:spPr bwMode="auto">
          <a:xfrm>
            <a:off x="515938" y="1916113"/>
            <a:ext cx="9301162" cy="541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5921" tIns="52960" rIns="105921" bIns="529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15938" y="7608888"/>
            <a:ext cx="2411412" cy="436562"/>
          </a:xfrm>
          <a:prstGeom prst="rect">
            <a:avLst/>
          </a:prstGeom>
        </p:spPr>
        <p:txBody>
          <a:bodyPr vert="horz" lIns="105921" tIns="52960" rIns="105921" bIns="52960" rtlCol="0" anchor="ctr"/>
          <a:lstStyle>
            <a:lvl1pPr algn="l" defTabSz="1059206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BCA624C-43B0-4710-9D75-9B71348DF081}" type="datetimeFigureOut">
              <a:rPr lang="ru-RU"/>
              <a:pPr>
                <a:defRPr/>
              </a:pPr>
              <a:t>29.12.2018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30600" y="7608888"/>
            <a:ext cx="3271838" cy="436562"/>
          </a:xfrm>
          <a:prstGeom prst="rect">
            <a:avLst/>
          </a:prstGeom>
        </p:spPr>
        <p:txBody>
          <a:bodyPr vert="horz" lIns="105921" tIns="52960" rIns="105921" bIns="52960" rtlCol="0" anchor="ctr"/>
          <a:lstStyle>
            <a:lvl1pPr algn="ctr" defTabSz="1059206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405688" y="7608888"/>
            <a:ext cx="2411412" cy="436562"/>
          </a:xfrm>
          <a:prstGeom prst="rect">
            <a:avLst/>
          </a:prstGeom>
        </p:spPr>
        <p:txBody>
          <a:bodyPr vert="horz" lIns="105921" tIns="52960" rIns="105921" bIns="52960" rtlCol="0" anchor="ctr"/>
          <a:lstStyle>
            <a:lvl1pPr algn="r" defTabSz="1059206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A30C46D-7B9D-4023-AC46-14F77DCAF1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</p:sldLayoutIdLst>
  <p:txStyles>
    <p:titleStyle>
      <a:lvl1pPr algn="ctr" defTabSz="1058863" rtl="0" eaLnBrk="0" fontAlgn="base" hangingPunct="0">
        <a:spcBef>
          <a:spcPct val="0"/>
        </a:spcBef>
        <a:spcAft>
          <a:spcPct val="0"/>
        </a:spcAft>
        <a:defRPr sz="51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058863" rtl="0" eaLnBrk="0" fontAlgn="base" hangingPunct="0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Calibri" pitchFamily="34" charset="0"/>
        </a:defRPr>
      </a:lvl2pPr>
      <a:lvl3pPr algn="ctr" defTabSz="1058863" rtl="0" eaLnBrk="0" fontAlgn="base" hangingPunct="0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Calibri" pitchFamily="34" charset="0"/>
        </a:defRPr>
      </a:lvl3pPr>
      <a:lvl4pPr algn="ctr" defTabSz="1058863" rtl="0" eaLnBrk="0" fontAlgn="base" hangingPunct="0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Calibri" pitchFamily="34" charset="0"/>
        </a:defRPr>
      </a:lvl4pPr>
      <a:lvl5pPr algn="ctr" defTabSz="1058863" rtl="0" eaLnBrk="0" fontAlgn="base" hangingPunct="0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Calibri" pitchFamily="34" charset="0"/>
        </a:defRPr>
      </a:lvl5pPr>
      <a:lvl6pPr marL="457200" algn="ctr" defTabSz="1058863" rtl="0" fontAlgn="base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Calibri" pitchFamily="34" charset="0"/>
        </a:defRPr>
      </a:lvl6pPr>
      <a:lvl7pPr marL="914400" algn="ctr" defTabSz="1058863" rtl="0" fontAlgn="base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Calibri" pitchFamily="34" charset="0"/>
        </a:defRPr>
      </a:lvl7pPr>
      <a:lvl8pPr marL="1371600" algn="ctr" defTabSz="1058863" rtl="0" fontAlgn="base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Calibri" pitchFamily="34" charset="0"/>
        </a:defRPr>
      </a:lvl8pPr>
      <a:lvl9pPr marL="1828800" algn="ctr" defTabSz="1058863" rtl="0" fontAlgn="base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Calibri" pitchFamily="34" charset="0"/>
        </a:defRPr>
      </a:lvl9pPr>
    </p:titleStyle>
    <p:bodyStyle>
      <a:lvl1pPr marL="396875" indent="-396875" algn="l" defTabSz="105886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60425" indent="-330200" algn="l" defTabSz="105886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23975" indent="-263525" algn="l" defTabSz="105886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52613" indent="-263525" algn="l" defTabSz="105886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82838" indent="-263525" algn="l" defTabSz="105886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12812" indent="-264802" algn="l" defTabSz="105920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42415" indent="-264802" algn="l" defTabSz="105920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72015" indent="-264802" algn="l" defTabSz="105920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01619" indent="-264802" algn="l" defTabSz="105920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5920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9604" algn="l" defTabSz="105920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59206" algn="l" defTabSz="105920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88811" algn="l" defTabSz="105920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18411" algn="l" defTabSz="105920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48010" algn="l" defTabSz="105920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77613" algn="l" defTabSz="105920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07215" algn="l" defTabSz="105920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36819" algn="l" defTabSz="105920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0"/>
            <a:ext cx="10333038" cy="82089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2" name="Группа 14"/>
          <p:cNvGrpSpPr>
            <a:grpSpLocks/>
          </p:cNvGrpSpPr>
          <p:nvPr/>
        </p:nvGrpSpPr>
        <p:grpSpPr bwMode="auto">
          <a:xfrm>
            <a:off x="-11875" y="0"/>
            <a:ext cx="10333038" cy="8208963"/>
            <a:chOff x="0" y="0"/>
            <a:chExt cx="9144000" cy="6858000"/>
          </a:xfrm>
        </p:grpSpPr>
        <p:pic>
          <p:nvPicPr>
            <p:cNvPr id="22540" name="Рисунок 10" descr="Seversk.jpg"/>
            <p:cNvPicPr>
              <a:picLocks noChangeAspect="1"/>
            </p:cNvPicPr>
            <p:nvPr/>
          </p:nvPicPr>
          <p:blipFill>
            <a:blip r:embed="rId3" cstate="print">
              <a:lum bright="20000"/>
            </a:blip>
            <a:srcRect r="13281"/>
            <a:stretch>
              <a:fillRect/>
            </a:stretch>
          </p:blipFill>
          <p:spPr bwMode="auto">
            <a:xfrm>
              <a:off x="7715272" y="0"/>
              <a:ext cx="1428728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41" name="Рисунок 13" descr="Seversk.jpg"/>
            <p:cNvPicPr>
              <a:picLocks noChangeAspect="1"/>
            </p:cNvPicPr>
            <p:nvPr/>
          </p:nvPicPr>
          <p:blipFill>
            <a:blip r:embed="rId3" cstate="print">
              <a:lum bright="20000" contrast="20000"/>
            </a:blip>
            <a:srcRect r="13281"/>
            <a:stretch>
              <a:fillRect/>
            </a:stretch>
          </p:blipFill>
          <p:spPr bwMode="auto">
            <a:xfrm>
              <a:off x="0" y="0"/>
              <a:ext cx="7929586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" name="Рисунок 4" descr="884_8475_big.jpg"/>
          <p:cNvPicPr>
            <a:picLocks noChangeAspect="1"/>
          </p:cNvPicPr>
          <p:nvPr/>
        </p:nvPicPr>
        <p:blipFill>
          <a:blip r:embed="rId4" cstate="print"/>
          <a:srcRect l="10527" t="18018" b="15788"/>
          <a:stretch>
            <a:fillRect/>
          </a:stretch>
        </p:blipFill>
        <p:spPr bwMode="auto">
          <a:xfrm>
            <a:off x="8960683" y="3348844"/>
            <a:ext cx="1372356" cy="1613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Сев2.jpg"/>
          <p:cNvPicPr>
            <a:picLocks noChangeAspect="1"/>
          </p:cNvPicPr>
          <p:nvPr/>
        </p:nvPicPr>
        <p:blipFill>
          <a:blip r:embed="rId5" cstate="print"/>
          <a:srcRect l="10527" b="4393"/>
          <a:stretch>
            <a:fillRect/>
          </a:stretch>
        </p:blipFill>
        <p:spPr bwMode="auto">
          <a:xfrm>
            <a:off x="8960683" y="1952470"/>
            <a:ext cx="1372356" cy="1360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Seversk.jpg"/>
          <p:cNvPicPr>
            <a:picLocks noChangeAspect="1"/>
          </p:cNvPicPr>
          <p:nvPr/>
        </p:nvPicPr>
        <p:blipFill>
          <a:blip r:embed="rId3" cstate="print"/>
          <a:srcRect l="88409" t="86365" b="909"/>
          <a:stretch>
            <a:fillRect/>
          </a:stretch>
        </p:blipFill>
        <p:spPr bwMode="auto">
          <a:xfrm>
            <a:off x="8960683" y="4985718"/>
            <a:ext cx="1372356" cy="1197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2_0.gif"/>
          <p:cNvPicPr>
            <a:picLocks noChangeAspect="1"/>
          </p:cNvPicPr>
          <p:nvPr/>
        </p:nvPicPr>
        <p:blipFill>
          <a:blip r:embed="rId6" cstate="print"/>
          <a:srcRect l="12387"/>
          <a:stretch>
            <a:fillRect/>
          </a:stretch>
        </p:blipFill>
        <p:spPr bwMode="auto">
          <a:xfrm>
            <a:off x="8960683" y="6218483"/>
            <a:ext cx="1372356" cy="1111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1_0.gif"/>
          <p:cNvPicPr>
            <a:picLocks noChangeAspect="1"/>
          </p:cNvPicPr>
          <p:nvPr/>
        </p:nvPicPr>
        <p:blipFill>
          <a:blip r:embed="rId7" cstate="print"/>
          <a:srcRect l="9418" r="10527" b="27347"/>
          <a:stretch>
            <a:fillRect/>
          </a:stretch>
        </p:blipFill>
        <p:spPr bwMode="auto">
          <a:xfrm>
            <a:off x="8960683" y="7268353"/>
            <a:ext cx="1372356" cy="940610"/>
          </a:xfrm>
          <a:prstGeom prst="snip1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8" cstate="print"/>
          <a:srcRect t="13690"/>
          <a:stretch>
            <a:fillRect/>
          </a:stretch>
        </p:blipFill>
        <p:spPr bwMode="auto">
          <a:xfrm>
            <a:off x="8961543" y="23754"/>
            <a:ext cx="1371495" cy="1900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1" descr="C:\Users\Deev.E.K\Downloads\full-4cc803f2fbe8d2265a7cf82c12fac7fc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002153" y="59300"/>
            <a:ext cx="1289416" cy="18289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599977" rev="0"/>
            </a:camera>
            <a:lightRig rig="threePt" dir="t"/>
          </a:scene3d>
          <a:sp3d>
            <a:bevelT/>
          </a:sp3d>
        </p:spPr>
      </p:pic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9294" y="3616427"/>
            <a:ext cx="8953995" cy="185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8100" tIns="49050" rIns="98100" bIns="49050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3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Единая дежурно-диспетчерская служба</a:t>
            </a:r>
            <a:endParaRPr lang="ru-RU" altLang="ru-RU" sz="3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altLang="ru-RU" sz="3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городского </a:t>
            </a:r>
            <a:r>
              <a:rPr lang="ru-RU" altLang="ru-RU" sz="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округа ЗАТО </a:t>
            </a:r>
            <a:r>
              <a:rPr lang="ru-RU" altLang="ru-RU" sz="3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Северск</a:t>
            </a:r>
            <a:endParaRPr lang="ru-RU" altLang="ru-RU" sz="3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altLang="ru-RU" sz="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Томской области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977745" y="0"/>
            <a:ext cx="1355293" cy="8208963"/>
          </a:xfrm>
          <a:prstGeom prst="roundRect">
            <a:avLst/>
          </a:prstGeom>
          <a:solidFill>
            <a:schemeClr val="accent1">
              <a:alpha val="0"/>
            </a:schemeClr>
          </a:solidFill>
          <a:ln w="88900">
            <a:solidFill>
              <a:schemeClr val="accent1">
                <a:shade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2" y="231190"/>
            <a:ext cx="2915795" cy="291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23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333038" cy="871369"/>
          </a:xfrm>
        </p:spPr>
        <p:txBody>
          <a:bodyPr/>
          <a:lstStyle/>
          <a:p>
            <a:r>
              <a:rPr lang="ru-RU" altLang="ru-RU" sz="2100" dirty="0" smtClean="0">
                <a:latin typeface="Times New Roman" pitchFamily="18" charset="0"/>
                <a:cs typeface="Times New Roman" pitchFamily="18" charset="0"/>
              </a:rPr>
              <a:t>Видеосвязь </a:t>
            </a:r>
            <a:br>
              <a:rPr lang="ru-RU" altLang="ru-RU" sz="2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100" dirty="0" smtClean="0">
                <a:latin typeface="Times New Roman" pitchFamily="18" charset="0"/>
                <a:cs typeface="Times New Roman" pitchFamily="18" charset="0"/>
              </a:rPr>
              <a:t>(для работы с оперативной группой)</a:t>
            </a:r>
          </a:p>
        </p:txBody>
      </p:sp>
      <p:pic>
        <p:nvPicPr>
          <p:cNvPr id="27651" name="Рисунок 1" descr="Вырезка экрана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" r="18819"/>
          <a:stretch>
            <a:fillRect/>
          </a:stretch>
        </p:blipFill>
        <p:spPr bwMode="auto">
          <a:xfrm>
            <a:off x="-1" y="1120462"/>
            <a:ext cx="10333039" cy="7088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 descr="O:\ЕДДС\Для презентации\DSC_0194.JPG"/>
          <p:cNvPicPr>
            <a:picLocks noChangeAspect="1" noChangeArrowheads="1"/>
          </p:cNvPicPr>
          <p:nvPr/>
        </p:nvPicPr>
        <p:blipFill>
          <a:blip r:embed="rId3" cstate="print"/>
          <a:srcRect l="29997" t="44251" r="13915"/>
          <a:stretch>
            <a:fillRect/>
          </a:stretch>
        </p:blipFill>
        <p:spPr bwMode="auto">
          <a:xfrm>
            <a:off x="4546245" y="4378817"/>
            <a:ext cx="5795493" cy="3830146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56350" t="23250" r="14231" b="32669"/>
          <a:stretch>
            <a:fillRect/>
          </a:stretch>
        </p:blipFill>
        <p:spPr bwMode="auto">
          <a:xfrm>
            <a:off x="6971341" y="1151837"/>
            <a:ext cx="3361697" cy="3349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6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0333038" cy="86061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ru-RU" altLang="ru-RU" sz="2100" dirty="0" smtClean="0">
                <a:latin typeface="Times New Roman" pitchFamily="18" charset="0"/>
                <a:cs typeface="Times New Roman" pitchFamily="18" charset="0"/>
              </a:rPr>
              <a:t>Автоматическая система оповещения</a:t>
            </a:r>
          </a:p>
        </p:txBody>
      </p:sp>
      <p:pic>
        <p:nvPicPr>
          <p:cNvPr id="28675" name="Рисунок 1" descr="Вырезка экрана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8" r="25765"/>
          <a:stretch>
            <a:fillRect/>
          </a:stretch>
        </p:blipFill>
        <p:spPr bwMode="auto">
          <a:xfrm>
            <a:off x="-1" y="837127"/>
            <a:ext cx="10333039" cy="7371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/>
          </p:cNvSpPr>
          <p:nvPr>
            <p:ph type="title"/>
          </p:nvPr>
        </p:nvSpPr>
        <p:spPr>
          <a:xfrm>
            <a:off x="0" y="0"/>
            <a:ext cx="10333038" cy="112046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eaLnBrk="1" hangingPunct="1"/>
            <a:r>
              <a:rPr lang="ru-RU" altLang="ru-RU" sz="2100" dirty="0" smtClean="0">
                <a:latin typeface="Times New Roman" pitchFamily="18" charset="0"/>
                <a:cs typeface="Times New Roman" pitchFamily="18" charset="0"/>
              </a:rPr>
              <a:t>Оперативное время</a:t>
            </a:r>
          </a:p>
        </p:txBody>
      </p:sp>
      <p:pic>
        <p:nvPicPr>
          <p:cNvPr id="17410" name="Picture 2" descr="O:\ЕДДС\Для презентации\DSC_0073.JPG"/>
          <p:cNvPicPr>
            <a:picLocks noChangeAspect="1" noChangeArrowheads="1"/>
          </p:cNvPicPr>
          <p:nvPr/>
        </p:nvPicPr>
        <p:blipFill>
          <a:blip r:embed="rId2" cstate="print"/>
          <a:srcRect l="1948" r="10380" b="10203"/>
          <a:stretch>
            <a:fillRect/>
          </a:stretch>
        </p:blipFill>
        <p:spPr bwMode="auto">
          <a:xfrm>
            <a:off x="0" y="1171977"/>
            <a:ext cx="10333038" cy="703698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333038" cy="86061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ru-RU" altLang="ru-RU" sz="2100" dirty="0" smtClean="0">
                <a:latin typeface="Times New Roman" pitchFamily="18" charset="0"/>
                <a:cs typeface="Times New Roman" pitchFamily="18" charset="0"/>
              </a:rPr>
              <a:t>Система видеонаблюдения </a:t>
            </a:r>
            <a:br>
              <a:rPr lang="ru-RU" altLang="ru-RU" sz="2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100" dirty="0" smtClean="0">
                <a:latin typeface="Times New Roman" pitchFamily="18" charset="0"/>
                <a:cs typeface="Times New Roman" pitchFamily="18" charset="0"/>
              </a:rPr>
              <a:t>(Безопасный город)</a:t>
            </a:r>
          </a:p>
        </p:txBody>
      </p:sp>
      <p:pic>
        <p:nvPicPr>
          <p:cNvPr id="2050" name="Picture 2" descr="O:\ЕДДС\Для презентации\DSC_0075.JPG"/>
          <p:cNvPicPr>
            <a:picLocks noChangeAspect="1" noChangeArrowheads="1"/>
          </p:cNvPicPr>
          <p:nvPr/>
        </p:nvPicPr>
        <p:blipFill>
          <a:blip r:embed="rId2" cstate="print"/>
          <a:srcRect t="2824"/>
          <a:stretch>
            <a:fillRect/>
          </a:stretch>
        </p:blipFill>
        <p:spPr bwMode="auto">
          <a:xfrm>
            <a:off x="-12881" y="1506828"/>
            <a:ext cx="10333038" cy="66763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4" b="36980"/>
          <a:stretch>
            <a:fillRect/>
          </a:stretch>
        </p:blipFill>
        <p:spPr>
          <a:xfrm>
            <a:off x="0" y="258184"/>
            <a:ext cx="10333038" cy="2594198"/>
          </a:xfrm>
        </p:spPr>
      </p:pic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333038" cy="84985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ru-RU" altLang="ru-RU" sz="2100" dirty="0" smtClean="0">
                <a:latin typeface="Times New Roman" pitchFamily="18" charset="0"/>
                <a:cs typeface="Times New Roman" pitchFamily="18" charset="0"/>
              </a:rPr>
              <a:t>Система видеонаблюдения здания и  помещений  ЕДДС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t="7592" b="-690"/>
          <a:stretch>
            <a:fillRect/>
          </a:stretch>
        </p:blipFill>
        <p:spPr bwMode="auto">
          <a:xfrm>
            <a:off x="0" y="2838734"/>
            <a:ext cx="10333038" cy="5411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333038" cy="84296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ru-RU" altLang="ru-RU" sz="2100" dirty="0" smtClean="0">
                <a:latin typeface="Times New Roman" pitchFamily="18" charset="0"/>
                <a:cs typeface="Times New Roman" pitchFamily="18" charset="0"/>
              </a:rPr>
              <a:t>Система АСКРО</a:t>
            </a:r>
          </a:p>
        </p:txBody>
      </p:sp>
      <p:pic>
        <p:nvPicPr>
          <p:cNvPr id="34819" name="Объект 3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" r="14299" b="24879"/>
          <a:stretch/>
        </p:blipFill>
        <p:spPr>
          <a:xfrm>
            <a:off x="0" y="839096"/>
            <a:ext cx="10333038" cy="736986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333038" cy="114031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ru-RU" altLang="ru-RU" sz="2100" dirty="0" smtClean="0">
                <a:latin typeface="Times New Roman" pitchFamily="18" charset="0"/>
                <a:cs typeface="Times New Roman" pitchFamily="18" charset="0"/>
              </a:rPr>
              <a:t>Табло с бегущей строкой (уровень радиации, температура на улице, давление, влажность) </a:t>
            </a:r>
          </a:p>
        </p:txBody>
      </p:sp>
      <p:pic>
        <p:nvPicPr>
          <p:cNvPr id="4098" name="Picture 2" descr="O:\ЕДДС\Для презентации\DSC_00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25716"/>
            <a:ext cx="10333038" cy="68703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O:\ЕДДС\Для презентации\DSC_0151.JPG"/>
          <p:cNvPicPr>
            <a:picLocks noChangeAspect="1" noChangeArrowheads="1"/>
          </p:cNvPicPr>
          <p:nvPr/>
        </p:nvPicPr>
        <p:blipFill>
          <a:blip r:embed="rId2" cstate="print"/>
          <a:srcRect l="2493" t="7473" r="2658"/>
          <a:stretch>
            <a:fillRect/>
          </a:stretch>
        </p:blipFill>
        <p:spPr bwMode="auto">
          <a:xfrm>
            <a:off x="1" y="1354409"/>
            <a:ext cx="10333038" cy="6882439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333038" cy="136842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ru-RU" altLang="ru-RU" sz="2100" dirty="0" smtClean="0">
                <a:latin typeface="Times New Roman" pitchFamily="18" charset="0"/>
                <a:cs typeface="Times New Roman" pitchFamily="18" charset="0"/>
              </a:rPr>
              <a:t>Мониторинг </a:t>
            </a:r>
            <a:r>
              <a:rPr lang="ru-RU" altLang="ru-RU" sz="2100" dirty="0" err="1" smtClean="0">
                <a:latin typeface="Times New Roman" pitchFamily="18" charset="0"/>
                <a:cs typeface="Times New Roman" pitchFamily="18" charset="0"/>
              </a:rPr>
              <a:t>термоточек</a:t>
            </a:r>
            <a:endParaRPr lang="ru-RU" altLang="ru-RU" sz="21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O:\ЕДДС\Для презентации\DSC_0122.JPG"/>
          <p:cNvPicPr>
            <a:picLocks noChangeAspect="1" noChangeArrowheads="1"/>
          </p:cNvPicPr>
          <p:nvPr/>
        </p:nvPicPr>
        <p:blipFill>
          <a:blip r:embed="rId2" cstate="print"/>
          <a:srcRect t="9010" r="7964"/>
          <a:stretch>
            <a:fillRect/>
          </a:stretch>
        </p:blipFill>
        <p:spPr bwMode="auto">
          <a:xfrm>
            <a:off x="-1" y="1403798"/>
            <a:ext cx="10333039" cy="6792290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333038" cy="136842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ru-RU" altLang="ru-RU" sz="2100" dirty="0" smtClean="0">
                <a:latin typeface="Times New Roman" pitchFamily="18" charset="0"/>
                <a:cs typeface="Times New Roman" pitchFamily="18" charset="0"/>
              </a:rPr>
              <a:t>Мониторинг муниципальных и школьных автобусов </a:t>
            </a:r>
            <a:endParaRPr lang="ru-RU" altLang="ru-RU" sz="21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>
          <a:xfrm>
            <a:off x="5238974" y="114341"/>
            <a:ext cx="4905487" cy="165579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ru-RU" altLang="ru-RU" sz="2100" dirty="0" smtClean="0">
                <a:latin typeface="Times New Roman" pitchFamily="18" charset="0"/>
                <a:cs typeface="Times New Roman" pitchFamily="18" charset="0"/>
              </a:rPr>
              <a:t>Для обеспечения беспрерывной </a:t>
            </a:r>
            <a:br>
              <a:rPr lang="ru-RU" altLang="ru-RU" sz="2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100" dirty="0" smtClean="0">
                <a:latin typeface="Times New Roman" pitchFamily="18" charset="0"/>
                <a:cs typeface="Times New Roman" pitchFamily="18" charset="0"/>
              </a:rPr>
              <a:t>работы персонала имеется Ситуационный зал, Серверная, </a:t>
            </a:r>
            <a:br>
              <a:rPr lang="ru-RU" altLang="ru-RU" sz="2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100" dirty="0" smtClean="0">
                <a:latin typeface="Times New Roman" pitchFamily="18" charset="0"/>
                <a:cs typeface="Times New Roman" pitchFamily="18" charset="0"/>
              </a:rPr>
              <a:t>Приборы метеонаблюдения, </a:t>
            </a:r>
            <a:r>
              <a:rPr lang="ru-RU" altLang="ru-RU" sz="2100" dirty="0">
                <a:latin typeface="Times New Roman" pitchFamily="18" charset="0"/>
                <a:cs typeface="Times New Roman" pitchFamily="18" charset="0"/>
              </a:rPr>
              <a:t>Резервный источник </a:t>
            </a:r>
            <a:r>
              <a:rPr lang="ru-RU" altLang="ru-RU" sz="2100" dirty="0" smtClean="0">
                <a:latin typeface="Times New Roman" pitchFamily="18" charset="0"/>
                <a:cs typeface="Times New Roman" pitchFamily="18" charset="0"/>
              </a:rPr>
              <a:t>питания</a:t>
            </a:r>
          </a:p>
        </p:txBody>
      </p:sp>
      <p:pic>
        <p:nvPicPr>
          <p:cNvPr id="18434" name="Picture 2" descr="O:\ЕДДС\Для презентации\DSC_01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025" y="114341"/>
            <a:ext cx="4897584" cy="3256372"/>
          </a:xfrm>
          <a:prstGeom prst="rect">
            <a:avLst/>
          </a:prstGeom>
          <a:noFill/>
        </p:spPr>
      </p:pic>
      <p:pic>
        <p:nvPicPr>
          <p:cNvPr id="5" name="Picture 2" descr="O:\ЕДДС\Для презентации\DSC_01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4459" y="5795265"/>
            <a:ext cx="3429357" cy="2280157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005" y="3476241"/>
            <a:ext cx="2795623" cy="19882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8" b="4033"/>
          <a:stretch/>
        </p:blipFill>
        <p:spPr>
          <a:xfrm rot="5400000">
            <a:off x="5290905" y="3221866"/>
            <a:ext cx="5710201" cy="39969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0"/>
            <a:ext cx="10333038" cy="82089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2" name="Группа 14"/>
          <p:cNvGrpSpPr>
            <a:grpSpLocks/>
          </p:cNvGrpSpPr>
          <p:nvPr/>
        </p:nvGrpSpPr>
        <p:grpSpPr bwMode="auto">
          <a:xfrm>
            <a:off x="-11875" y="0"/>
            <a:ext cx="10333038" cy="8208963"/>
            <a:chOff x="0" y="0"/>
            <a:chExt cx="9144000" cy="6858000"/>
          </a:xfrm>
        </p:grpSpPr>
        <p:pic>
          <p:nvPicPr>
            <p:cNvPr id="22540" name="Рисунок 10" descr="Seversk.jpg"/>
            <p:cNvPicPr>
              <a:picLocks noChangeAspect="1"/>
            </p:cNvPicPr>
            <p:nvPr/>
          </p:nvPicPr>
          <p:blipFill>
            <a:blip r:embed="rId3" cstate="print">
              <a:lum bright="20000"/>
            </a:blip>
            <a:srcRect r="13281"/>
            <a:stretch>
              <a:fillRect/>
            </a:stretch>
          </p:blipFill>
          <p:spPr bwMode="auto">
            <a:xfrm>
              <a:off x="7715272" y="0"/>
              <a:ext cx="1428728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41" name="Рисунок 13" descr="Seversk.jpg"/>
            <p:cNvPicPr>
              <a:picLocks noChangeAspect="1"/>
            </p:cNvPicPr>
            <p:nvPr/>
          </p:nvPicPr>
          <p:blipFill>
            <a:blip r:embed="rId3" cstate="print">
              <a:lum bright="20000" contrast="20000"/>
            </a:blip>
            <a:srcRect r="13281"/>
            <a:stretch>
              <a:fillRect/>
            </a:stretch>
          </p:blipFill>
          <p:spPr bwMode="auto">
            <a:xfrm>
              <a:off x="0" y="0"/>
              <a:ext cx="7929586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" name="Рисунок 4" descr="884_8475_big.jpg"/>
          <p:cNvPicPr>
            <a:picLocks noChangeAspect="1"/>
          </p:cNvPicPr>
          <p:nvPr/>
        </p:nvPicPr>
        <p:blipFill>
          <a:blip r:embed="rId4" cstate="print"/>
          <a:srcRect l="10527" t="18018" b="15788"/>
          <a:stretch>
            <a:fillRect/>
          </a:stretch>
        </p:blipFill>
        <p:spPr bwMode="auto">
          <a:xfrm>
            <a:off x="8960683" y="3348844"/>
            <a:ext cx="1372356" cy="1613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Сев2.jpg"/>
          <p:cNvPicPr>
            <a:picLocks noChangeAspect="1"/>
          </p:cNvPicPr>
          <p:nvPr/>
        </p:nvPicPr>
        <p:blipFill>
          <a:blip r:embed="rId5" cstate="print"/>
          <a:srcRect l="10527" b="4393"/>
          <a:stretch>
            <a:fillRect/>
          </a:stretch>
        </p:blipFill>
        <p:spPr bwMode="auto">
          <a:xfrm>
            <a:off x="8960683" y="1952470"/>
            <a:ext cx="1372356" cy="1360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Seversk.jpg"/>
          <p:cNvPicPr>
            <a:picLocks noChangeAspect="1"/>
          </p:cNvPicPr>
          <p:nvPr/>
        </p:nvPicPr>
        <p:blipFill>
          <a:blip r:embed="rId3" cstate="print"/>
          <a:srcRect l="88409" t="86365" b="909"/>
          <a:stretch>
            <a:fillRect/>
          </a:stretch>
        </p:blipFill>
        <p:spPr bwMode="auto">
          <a:xfrm>
            <a:off x="8960683" y="4985718"/>
            <a:ext cx="1372356" cy="1197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2_0.gif"/>
          <p:cNvPicPr>
            <a:picLocks noChangeAspect="1"/>
          </p:cNvPicPr>
          <p:nvPr/>
        </p:nvPicPr>
        <p:blipFill>
          <a:blip r:embed="rId6" cstate="print"/>
          <a:srcRect l="12387"/>
          <a:stretch>
            <a:fillRect/>
          </a:stretch>
        </p:blipFill>
        <p:spPr bwMode="auto">
          <a:xfrm>
            <a:off x="8960683" y="6218483"/>
            <a:ext cx="1372356" cy="1111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1_0.gif"/>
          <p:cNvPicPr>
            <a:picLocks noChangeAspect="1"/>
          </p:cNvPicPr>
          <p:nvPr/>
        </p:nvPicPr>
        <p:blipFill>
          <a:blip r:embed="rId7" cstate="print"/>
          <a:srcRect l="9418" r="10527" b="27347"/>
          <a:stretch>
            <a:fillRect/>
          </a:stretch>
        </p:blipFill>
        <p:spPr bwMode="auto">
          <a:xfrm>
            <a:off x="8960683" y="7268353"/>
            <a:ext cx="1372356" cy="940610"/>
          </a:xfrm>
          <a:prstGeom prst="snip1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8" cstate="print"/>
          <a:srcRect t="13690"/>
          <a:stretch>
            <a:fillRect/>
          </a:stretch>
        </p:blipFill>
        <p:spPr bwMode="auto">
          <a:xfrm>
            <a:off x="8961543" y="23754"/>
            <a:ext cx="1371495" cy="1900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1" descr="C:\Users\Deev.E.K\Downloads\full-4cc803f2fbe8d2265a7cf82c12fac7fc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002153" y="59300"/>
            <a:ext cx="1289416" cy="18289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599977" rev="0"/>
            </a:camera>
            <a:lightRig rig="threePt" dir="t"/>
          </a:scene3d>
          <a:sp3d>
            <a:bevelT/>
          </a:sp3d>
        </p:spPr>
      </p:pic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9294" y="3229145"/>
            <a:ext cx="8953995" cy="453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8100" tIns="49050" rIns="98100" bIns="49050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indent="536575" algn="just">
              <a:defRPr/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Постановление Администрации ЗАТО Северск от 29.10.2014 г. № 2810 «О создании муниципального казённого учреждения «Единая дежурно-диспетчерская служба ЗАТО Северск».</a:t>
            </a:r>
          </a:p>
          <a:p>
            <a:pPr indent="536575" algn="just">
              <a:defRPr/>
            </a:pPr>
            <a:endParaRPr 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536575" algn="just">
              <a:defRPr/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Постановление Администрации ЗАТО Северск от </a:t>
            </a:r>
            <a:r>
              <a:rPr lang="ru-RU" altLang="ru-RU" sz="1600" b="1" dirty="0">
                <a:solidFill>
                  <a:schemeClr val="bg1"/>
                </a:solidFill>
                <a:latin typeface="Times New Roman" pitchFamily="18" charset="0"/>
              </a:rPr>
              <a:t>12.03.2015 № 470 </a:t>
            </a:r>
            <a:r>
              <a:rPr lang="ru-RU" alt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«Об утверждении  Положения о Единой дежурно-диспетчерской службе ЗАТО Северск»</a:t>
            </a:r>
          </a:p>
          <a:p>
            <a:pPr indent="536575" algn="just">
              <a:defRPr/>
            </a:pPr>
            <a:endParaRPr lang="ru-RU" alt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alt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Постановление </a:t>
            </a:r>
            <a:r>
              <a:rPr lang="ru-RU" altLang="ru-RU" sz="1600" b="1" dirty="0">
                <a:solidFill>
                  <a:schemeClr val="bg1"/>
                </a:solidFill>
                <a:latin typeface="Times New Roman" pitchFamily="18" charset="0"/>
              </a:rPr>
              <a:t>Администрации ЗАТО Северск </a:t>
            </a:r>
            <a:r>
              <a:rPr lang="ru-RU" alt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 31.08.2017 г. № 1575 «Об утверждении Положения об  оповещении  и информировании населения на территории ЗАТО Северск                        о чрезвычайных ситуациях и при ведении гражданской обороны»</a:t>
            </a:r>
          </a:p>
          <a:p>
            <a:pPr algn="just">
              <a:defRPr/>
            </a:pPr>
            <a:endParaRPr lang="ru-RU" alt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536575" algn="just">
              <a:defRPr/>
            </a:pPr>
            <a:r>
              <a:rPr lang="ru-RU" altLang="ru-RU" sz="1600" b="1" dirty="0">
                <a:solidFill>
                  <a:schemeClr val="bg1"/>
                </a:solidFill>
                <a:latin typeface="Times New Roman" pitchFamily="18" charset="0"/>
              </a:rPr>
              <a:t>Постановление  Администрации ЗАТО Северск от</a:t>
            </a:r>
            <a:r>
              <a:rPr lang="ru-RU" altLang="ru-RU" sz="1600" b="1" dirty="0">
                <a:latin typeface="Times New Roman" pitchFamily="18" charset="0"/>
              </a:rPr>
              <a:t> </a:t>
            </a:r>
            <a:r>
              <a:rPr lang="ru-RU" altLang="ru-RU" sz="1600" b="1" dirty="0">
                <a:solidFill>
                  <a:schemeClr val="bg1"/>
                </a:solidFill>
                <a:latin typeface="Times New Roman" pitchFamily="18" charset="0"/>
              </a:rPr>
              <a:t>06.09.2016 г. № 1924 «О порядке  сбора                и обмена в ЗАТО Северск информацией в области защиты населения и территорий                               от чрезвычайных ситуаций природного и техногенного характера»</a:t>
            </a:r>
          </a:p>
          <a:p>
            <a:pPr indent="536575" algn="just">
              <a:defRPr/>
            </a:pPr>
            <a:endParaRPr lang="ru-RU" altLang="ru-RU" sz="1600" b="1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536575" algn="just">
              <a:defRPr/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Постановление Администрации ЗАТО Северск от 21.02.2012 № 744 «О Северском звене территориальной подсистемы единой государственной системы предупреждения и ликвидации чрезвычайных ситуаций Томской области»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977745" y="0"/>
            <a:ext cx="1355293" cy="8208963"/>
          </a:xfrm>
          <a:prstGeom prst="roundRect">
            <a:avLst/>
          </a:prstGeom>
          <a:solidFill>
            <a:schemeClr val="accent1">
              <a:alpha val="0"/>
            </a:schemeClr>
          </a:solidFill>
          <a:ln w="88900">
            <a:solidFill>
              <a:schemeClr val="accent1">
                <a:shade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2" y="231190"/>
            <a:ext cx="2915795" cy="29157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21139" y="1365921"/>
            <a:ext cx="5165725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536575" algn="ctr">
              <a:defRPr/>
            </a:pP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МКУ ЕДДС ЗАТО Северск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78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333038" cy="155448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ru-RU" altLang="ru-RU" sz="2100" dirty="0" smtClean="0">
                <a:latin typeface="Times New Roman" pitchFamily="18" charset="0"/>
                <a:cs typeface="Times New Roman" pitchFamily="18" charset="0"/>
              </a:rPr>
              <a:t>Работа группы контроля</a:t>
            </a:r>
          </a:p>
        </p:txBody>
      </p:sp>
      <p:pic>
        <p:nvPicPr>
          <p:cNvPr id="8193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6959"/>
            <a:ext cx="10333037" cy="6682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333038" cy="147447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ru-RU" altLang="ru-RU" sz="2100" dirty="0" smtClean="0">
                <a:latin typeface="Times New Roman" pitchFamily="18" charset="0"/>
                <a:cs typeface="Times New Roman" pitchFamily="18" charset="0"/>
              </a:rPr>
              <a:t>Работа группы контроля</a:t>
            </a: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73693"/>
            <a:ext cx="10333037" cy="6735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333038" cy="147447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ru-RU" altLang="ru-RU" sz="2100" dirty="0" smtClean="0">
                <a:latin typeface="Times New Roman" pitchFamily="18" charset="0"/>
                <a:cs typeface="Times New Roman" pitchFamily="18" charset="0"/>
              </a:rPr>
              <a:t>Работа группы контроля</a:t>
            </a:r>
          </a:p>
        </p:txBody>
      </p:sp>
      <p:pic>
        <p:nvPicPr>
          <p:cNvPr id="921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38592"/>
            <a:ext cx="10333038" cy="6870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082" y="193644"/>
            <a:ext cx="778018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6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0"/>
            <a:ext cx="10333038" cy="82089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2" name="Группа 14"/>
          <p:cNvGrpSpPr>
            <a:grpSpLocks/>
          </p:cNvGrpSpPr>
          <p:nvPr/>
        </p:nvGrpSpPr>
        <p:grpSpPr bwMode="auto">
          <a:xfrm>
            <a:off x="-11875" y="0"/>
            <a:ext cx="10333038" cy="8208963"/>
            <a:chOff x="0" y="0"/>
            <a:chExt cx="9144000" cy="6858000"/>
          </a:xfrm>
        </p:grpSpPr>
        <p:pic>
          <p:nvPicPr>
            <p:cNvPr id="22540" name="Рисунок 10" descr="Seversk.jpg"/>
            <p:cNvPicPr>
              <a:picLocks noChangeAspect="1"/>
            </p:cNvPicPr>
            <p:nvPr/>
          </p:nvPicPr>
          <p:blipFill>
            <a:blip r:embed="rId3" cstate="print">
              <a:lum bright="20000"/>
            </a:blip>
            <a:srcRect r="13281"/>
            <a:stretch>
              <a:fillRect/>
            </a:stretch>
          </p:blipFill>
          <p:spPr bwMode="auto">
            <a:xfrm>
              <a:off x="7715272" y="0"/>
              <a:ext cx="1428728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41" name="Рисунок 13" descr="Seversk.jpg"/>
            <p:cNvPicPr>
              <a:picLocks noChangeAspect="1"/>
            </p:cNvPicPr>
            <p:nvPr/>
          </p:nvPicPr>
          <p:blipFill>
            <a:blip r:embed="rId3" cstate="print">
              <a:lum bright="20000" contrast="20000"/>
            </a:blip>
            <a:srcRect r="13281"/>
            <a:stretch>
              <a:fillRect/>
            </a:stretch>
          </p:blipFill>
          <p:spPr bwMode="auto">
            <a:xfrm>
              <a:off x="0" y="0"/>
              <a:ext cx="7929586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" name="Рисунок 4" descr="884_8475_big.jpg"/>
          <p:cNvPicPr>
            <a:picLocks noChangeAspect="1"/>
          </p:cNvPicPr>
          <p:nvPr/>
        </p:nvPicPr>
        <p:blipFill>
          <a:blip r:embed="rId4" cstate="print"/>
          <a:srcRect l="10527" t="18018" b="15788"/>
          <a:stretch>
            <a:fillRect/>
          </a:stretch>
        </p:blipFill>
        <p:spPr bwMode="auto">
          <a:xfrm>
            <a:off x="8960683" y="3348844"/>
            <a:ext cx="1372356" cy="1613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Сев2.jpg"/>
          <p:cNvPicPr>
            <a:picLocks noChangeAspect="1"/>
          </p:cNvPicPr>
          <p:nvPr/>
        </p:nvPicPr>
        <p:blipFill>
          <a:blip r:embed="rId5" cstate="print"/>
          <a:srcRect l="10527" b="4393"/>
          <a:stretch>
            <a:fillRect/>
          </a:stretch>
        </p:blipFill>
        <p:spPr bwMode="auto">
          <a:xfrm>
            <a:off x="8960683" y="1952470"/>
            <a:ext cx="1372356" cy="1360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Seversk.jpg"/>
          <p:cNvPicPr>
            <a:picLocks noChangeAspect="1"/>
          </p:cNvPicPr>
          <p:nvPr/>
        </p:nvPicPr>
        <p:blipFill>
          <a:blip r:embed="rId3" cstate="print"/>
          <a:srcRect l="88409" t="86365" b="909"/>
          <a:stretch>
            <a:fillRect/>
          </a:stretch>
        </p:blipFill>
        <p:spPr bwMode="auto">
          <a:xfrm>
            <a:off x="8960683" y="4985718"/>
            <a:ext cx="1372356" cy="1197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2_0.gif"/>
          <p:cNvPicPr>
            <a:picLocks noChangeAspect="1"/>
          </p:cNvPicPr>
          <p:nvPr/>
        </p:nvPicPr>
        <p:blipFill>
          <a:blip r:embed="rId6" cstate="print"/>
          <a:srcRect l="12387"/>
          <a:stretch>
            <a:fillRect/>
          </a:stretch>
        </p:blipFill>
        <p:spPr bwMode="auto">
          <a:xfrm>
            <a:off x="8960683" y="6218483"/>
            <a:ext cx="1372356" cy="1111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1_0.gif"/>
          <p:cNvPicPr>
            <a:picLocks noChangeAspect="1"/>
          </p:cNvPicPr>
          <p:nvPr/>
        </p:nvPicPr>
        <p:blipFill>
          <a:blip r:embed="rId7" cstate="print"/>
          <a:srcRect l="9418" r="10527" b="27347"/>
          <a:stretch>
            <a:fillRect/>
          </a:stretch>
        </p:blipFill>
        <p:spPr bwMode="auto">
          <a:xfrm>
            <a:off x="8960683" y="7268353"/>
            <a:ext cx="1372356" cy="940610"/>
          </a:xfrm>
          <a:prstGeom prst="snip1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8" cstate="print"/>
          <a:srcRect t="13690"/>
          <a:stretch>
            <a:fillRect/>
          </a:stretch>
        </p:blipFill>
        <p:spPr bwMode="auto">
          <a:xfrm>
            <a:off x="8961543" y="23754"/>
            <a:ext cx="1371495" cy="1900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1" descr="C:\Users\Deev.E.K\Downloads\full-4cc803f2fbe8d2265a7cf82c12fac7fc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002153" y="59300"/>
            <a:ext cx="1289416" cy="18289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599977" rev="0"/>
            </a:camera>
            <a:lightRig rig="threePt" dir="t"/>
          </a:scene3d>
          <a:sp3d>
            <a:bevelT/>
          </a:sp3d>
        </p:spPr>
      </p:pic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-5632" y="4239887"/>
            <a:ext cx="8953995" cy="203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8100" tIns="49050" rIns="98100" bIns="49050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indent="536575" algn="just">
              <a:defRPr/>
            </a:pPr>
            <a:r>
              <a:rPr 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 2018 год ЕДДС ЗАТО Северск было осуществлено реагирование </a:t>
            </a:r>
            <a:endParaRPr lang="en-US" sz="1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536575" algn="just">
              <a:defRPr/>
            </a:pP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68</a:t>
            </a:r>
            <a:r>
              <a:rPr lang="en-US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718 </a:t>
            </a:r>
            <a:r>
              <a:rPr 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звонков (2017 – </a:t>
            </a: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58</a:t>
            </a:r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052</a:t>
            </a:r>
            <a:r>
              <a:rPr 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), из </a:t>
            </a: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них:</a:t>
            </a:r>
            <a:endParaRPr lang="en-US" sz="1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028700" lvl="1" algn="just">
              <a:buFontTx/>
              <a:buChar char="-"/>
              <a:defRPr/>
            </a:pP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исходящих </a:t>
            </a:r>
            <a:r>
              <a:rPr 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звонков – </a:t>
            </a: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27</a:t>
            </a:r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803 </a:t>
            </a:r>
            <a:r>
              <a:rPr 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(2017 – </a:t>
            </a: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28</a:t>
            </a:r>
            <a:r>
              <a:rPr lang="en-US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446);</a:t>
            </a:r>
            <a:endParaRPr lang="en-US" sz="1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028700" lvl="1" algn="just">
              <a:buFontTx/>
              <a:buChar char="-"/>
              <a:defRPr/>
            </a:pP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входящих </a:t>
            </a:r>
            <a:r>
              <a:rPr 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звонков – </a:t>
            </a: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40</a:t>
            </a:r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915 </a:t>
            </a:r>
            <a:r>
              <a:rPr 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(2017 – </a:t>
            </a: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29</a:t>
            </a:r>
            <a:r>
              <a:rPr lang="en-US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606)</a:t>
            </a:r>
            <a:endParaRPr lang="en-US" sz="1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Tx/>
              <a:buChar char="-"/>
              <a:defRPr/>
            </a:pPr>
            <a:endParaRPr lang="en-US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Tx/>
              <a:buChar char="-"/>
              <a:defRPr/>
            </a:pPr>
            <a:endParaRPr lang="en-US" sz="1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Tx/>
              <a:buChar char="-"/>
              <a:defRPr/>
            </a:pPr>
            <a:endParaRPr lang="ru-RU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977745" y="0"/>
            <a:ext cx="1355293" cy="8208963"/>
          </a:xfrm>
          <a:prstGeom prst="roundRect">
            <a:avLst/>
          </a:prstGeom>
          <a:solidFill>
            <a:schemeClr val="accent1">
              <a:alpha val="0"/>
            </a:schemeClr>
          </a:solidFill>
          <a:ln w="88900">
            <a:solidFill>
              <a:schemeClr val="accent1">
                <a:shade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2" y="231190"/>
            <a:ext cx="2915795" cy="29157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21139" y="1365921"/>
            <a:ext cx="5165725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536575" algn="ctr">
              <a:defRPr/>
            </a:pP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МКУ ЕДДС ЗАТО Северск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4318335"/>
              </p:ext>
            </p:extLst>
          </p:nvPr>
        </p:nvGraphicFramePr>
        <p:xfrm>
          <a:off x="545900" y="5692541"/>
          <a:ext cx="7799588" cy="16512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86222"/>
                <a:gridCol w="1562350"/>
                <a:gridCol w="1251016"/>
              </a:tblGrid>
              <a:tr h="319211">
                <a:tc>
                  <a:txBody>
                    <a:bodyPr/>
                    <a:lstStyle/>
                    <a:p>
                      <a:pPr marR="171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171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2018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171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2017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1681">
                <a:tc>
                  <a:txBody>
                    <a:bodyPr/>
                    <a:lstStyle/>
                    <a:p>
                      <a:pPr marR="171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 происшествиях, авариях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19125" algn="l"/>
                          <a:tab pos="704850" algn="l"/>
                        </a:tabLs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</a:rPr>
                        <a:t>376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19125" algn="l"/>
                          <a:tab pos="704850" algn="l"/>
                        </a:tabLs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</a:rPr>
                        <a:t>013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59808">
                <a:tc>
                  <a:txBody>
                    <a:bodyPr/>
                    <a:lstStyle/>
                    <a:p>
                      <a:pPr marR="171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Осуществление круглосуточного </a:t>
                      </a:r>
                      <a:r>
                        <a:rPr lang="ru-RU" sz="1400">
                          <a:effectLst/>
                        </a:rPr>
                        <a:t>контроля </a:t>
                      </a:r>
                      <a:r>
                        <a:rPr lang="ru-RU" sz="1400" smtClean="0">
                          <a:effectLst/>
                        </a:rPr>
                        <a:t>обстановки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1714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  <a:tab pos="828675" algn="l"/>
                          <a:tab pos="857250" algn="l"/>
                          <a:tab pos="885825" algn="l"/>
                        </a:tabLs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</a:rPr>
                        <a:t>9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</a:rPr>
                        <a:t>034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1714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  <a:tab pos="828675" algn="l"/>
                          <a:tab pos="857250" algn="l"/>
                          <a:tab pos="885825" algn="l"/>
                        </a:tabLs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</a:rPr>
                        <a:t>7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</a:rPr>
                        <a:t>062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1681">
                <a:tc>
                  <a:txBody>
                    <a:bodyPr/>
                    <a:lstStyle/>
                    <a:p>
                      <a:pPr marR="171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Информационные и справочные услуги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1714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5325" algn="l"/>
                        </a:tabLs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</a:rPr>
                        <a:t>630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1714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95325" algn="l"/>
                        </a:tabLs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</a:rPr>
                        <a:t>942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1681">
                <a:tc>
                  <a:txBody>
                    <a:bodyPr/>
                    <a:lstStyle/>
                    <a:p>
                      <a:pPr marR="171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Служебные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171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</a:rPr>
                        <a:t>8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</a:rPr>
                        <a:t>331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171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</a:rPr>
                        <a:t>7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</a:rPr>
                        <a:t>430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1681">
                <a:tc>
                  <a:txBody>
                    <a:bodyPr/>
                    <a:lstStyle/>
                    <a:p>
                      <a:pPr marR="171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Прочие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1714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  <a:tab pos="876300" algn="l"/>
                        </a:tabLs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</a:rPr>
                        <a:t>13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</a:rPr>
                        <a:t>544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1714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90575" algn="l"/>
                          <a:tab pos="876300" algn="l"/>
                        </a:tabLs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</a:rPr>
                        <a:t>8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</a:rPr>
                        <a:t>159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082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13" descr="Seversk.jpg"/>
          <p:cNvPicPr>
            <a:picLocks noChangeAspect="1"/>
          </p:cNvPicPr>
          <p:nvPr/>
        </p:nvPicPr>
        <p:blipFill>
          <a:blip r:embed="rId2" cstate="print">
            <a:lum bright="20000" contrast="20000"/>
          </a:blip>
          <a:srcRect r="13281"/>
          <a:stretch>
            <a:fillRect/>
          </a:stretch>
        </p:blipFill>
        <p:spPr bwMode="auto">
          <a:xfrm>
            <a:off x="-11876" y="0"/>
            <a:ext cx="10344913" cy="820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Rectangle 2"/>
          <p:cNvSpPr>
            <a:spLocks noGrp="1"/>
          </p:cNvSpPr>
          <p:nvPr>
            <p:ph type="title" idx="4294967295"/>
          </p:nvPr>
        </p:nvSpPr>
        <p:spPr>
          <a:xfrm>
            <a:off x="0" y="-2"/>
            <a:ext cx="10333038" cy="1295402"/>
          </a:xfrm>
          <a:solidFill>
            <a:schemeClr val="bg1">
              <a:lumMod val="85000"/>
              <a:alpha val="0"/>
            </a:schemeClr>
          </a:solidFill>
        </p:spPr>
        <p:txBody>
          <a:bodyPr/>
          <a:lstStyle/>
          <a:p>
            <a:pPr eaLnBrk="1" hangingPunct="1"/>
            <a:r>
              <a:rPr lang="ru-RU" alt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РАЗМЕЩЕНИЯ РАБОЧИХ МЕСТ</a:t>
            </a:r>
            <a:br>
              <a:rPr lang="ru-RU" alt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ОПЕРАТИВНОМ ЗАЛЕ </a:t>
            </a:r>
            <a:br>
              <a:rPr lang="ru-RU" alt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УЧЕБНЫЙ КЛАСС ЕДДС</a:t>
            </a:r>
            <a:endParaRPr lang="ru-RU" alt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4453247"/>
            <a:ext cx="10333038" cy="23750"/>
          </a:xfrm>
          <a:prstGeom prst="line">
            <a:avLst/>
          </a:prstGeom>
          <a:ln w="127000">
            <a:solidFill>
              <a:schemeClr val="bg1">
                <a:alpha val="6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rot="5400000" flipH="1" flipV="1">
            <a:off x="1779742" y="4692311"/>
            <a:ext cx="7009555" cy="23751"/>
          </a:xfrm>
          <a:prstGeom prst="line">
            <a:avLst/>
          </a:prstGeom>
          <a:ln w="127000">
            <a:solidFill>
              <a:schemeClr val="bg1">
                <a:alpha val="6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2100" y="1314450"/>
            <a:ext cx="4960937" cy="3095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1304925"/>
            <a:ext cx="5248274" cy="3076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543425"/>
            <a:ext cx="5219700" cy="366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72100" y="4562475"/>
            <a:ext cx="4960938" cy="364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/>
          </p:cNvSpPr>
          <p:nvPr>
            <p:ph type="title" idx="4294967295"/>
          </p:nvPr>
        </p:nvSpPr>
        <p:spPr>
          <a:xfrm>
            <a:off x="0" y="-1"/>
            <a:ext cx="10333038" cy="1057276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eaLnBrk="1" hangingPunct="1"/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Диспетчерский зал</a:t>
            </a:r>
          </a:p>
        </p:txBody>
      </p:sp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90113"/>
            <a:ext cx="10333038" cy="7688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/>
          </p:cNvSpPr>
          <p:nvPr/>
        </p:nvSpPr>
        <p:spPr bwMode="auto">
          <a:xfrm>
            <a:off x="0" y="0"/>
            <a:ext cx="10333038" cy="10174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5921" tIns="52960" rIns="105921" bIns="5296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1058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Рабочее место оператора 112</a:t>
            </a:r>
          </a:p>
        </p:txBody>
      </p:sp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12055"/>
            <a:ext cx="10333038" cy="7196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t="5281" b="6759"/>
          <a:stretch>
            <a:fillRect/>
          </a:stretch>
        </p:blipFill>
        <p:spPr bwMode="auto">
          <a:xfrm>
            <a:off x="5582093" y="5710312"/>
            <a:ext cx="4750945" cy="2498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2478" t="7081"/>
          <a:stretch>
            <a:fillRect/>
          </a:stretch>
        </p:blipFill>
        <p:spPr bwMode="auto">
          <a:xfrm>
            <a:off x="0" y="4848447"/>
            <a:ext cx="5085052" cy="3360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/>
          </p:cNvSpPr>
          <p:nvPr>
            <p:ph type="title"/>
          </p:nvPr>
        </p:nvSpPr>
        <p:spPr>
          <a:xfrm>
            <a:off x="0" y="1"/>
            <a:ext cx="10333038" cy="110758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ru-RU" altLang="ru-RU" sz="2100" dirty="0" smtClean="0">
                <a:latin typeface="Times New Roman" pitchFamily="18" charset="0"/>
                <a:cs typeface="Times New Roman" pitchFamily="18" charset="0"/>
              </a:rPr>
              <a:t>Центр обработки вызовов </a:t>
            </a:r>
            <a:br>
              <a:rPr lang="ru-RU" altLang="ru-RU" sz="2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100" dirty="0" smtClean="0">
                <a:latin typeface="Times New Roman" pitchFamily="18" charset="0"/>
                <a:cs typeface="Times New Roman" pitchFamily="18" charset="0"/>
              </a:rPr>
              <a:t>Автоматические рабочие места( система оповещения населения, система оповещения руководящего состава)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3"/>
          <a:stretch>
            <a:fillRect/>
          </a:stretch>
        </p:blipFill>
        <p:spPr>
          <a:xfrm>
            <a:off x="0" y="1107583"/>
            <a:ext cx="10333038" cy="7101380"/>
          </a:xfr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O:\ЕДДС\Для презентации\DSC_013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7467" r="12765"/>
          <a:stretch>
            <a:fillRect/>
          </a:stretch>
        </p:blipFill>
        <p:spPr bwMode="auto">
          <a:xfrm>
            <a:off x="0" y="1257102"/>
            <a:ext cx="5267459" cy="4390584"/>
          </a:xfrm>
          <a:prstGeom prst="rect">
            <a:avLst/>
          </a:prstGeom>
          <a:noFill/>
        </p:spPr>
      </p:pic>
      <p:pic>
        <p:nvPicPr>
          <p:cNvPr id="12291" name="Picture 3" descr="O:\ЕДДС\Для презентации\DSC_0136.JPG"/>
          <p:cNvPicPr>
            <a:picLocks noChangeAspect="1" noChangeArrowheads="1"/>
          </p:cNvPicPr>
          <p:nvPr/>
        </p:nvPicPr>
        <p:blipFill>
          <a:blip r:embed="rId3" cstate="print"/>
          <a:srcRect l="12908" t="4269" r="19411"/>
          <a:stretch>
            <a:fillRect/>
          </a:stretch>
        </p:blipFill>
        <p:spPr bwMode="auto">
          <a:xfrm>
            <a:off x="5215944" y="3593205"/>
            <a:ext cx="5117095" cy="4602879"/>
          </a:xfrm>
          <a:prstGeom prst="rect">
            <a:avLst/>
          </a:prstGeom>
          <a:noFill/>
        </p:spPr>
      </p:pic>
      <p:sp>
        <p:nvSpPr>
          <p:cNvPr id="7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10333038" cy="122349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ru-RU" altLang="ru-RU" sz="2100" dirty="0" smtClean="0">
                <a:latin typeface="Times New Roman" pitchFamily="18" charset="0"/>
                <a:cs typeface="Times New Roman" pitchFamily="18" charset="0"/>
              </a:rPr>
              <a:t>Центр обработки вызовов </a:t>
            </a:r>
            <a:br>
              <a:rPr lang="ru-RU" altLang="ru-RU" sz="2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100" dirty="0" smtClean="0">
                <a:latin typeface="Times New Roman" pitchFamily="18" charset="0"/>
                <a:cs typeface="Times New Roman" pitchFamily="18" charset="0"/>
              </a:rPr>
              <a:t>Автоматические рабочие места( система оповещения населения, система оповещения руководящего состава)</a:t>
            </a:r>
          </a:p>
        </p:txBody>
      </p:sp>
      <p:pic>
        <p:nvPicPr>
          <p:cNvPr id="12292" name="Picture 4" descr="O:\ЕДДС\Для презентации\оповещение\DSC_0086.JPG"/>
          <p:cNvPicPr>
            <a:picLocks noChangeAspect="1" noChangeArrowheads="1"/>
          </p:cNvPicPr>
          <p:nvPr/>
        </p:nvPicPr>
        <p:blipFill>
          <a:blip r:embed="rId4" cstate="print"/>
          <a:srcRect l="19693" t="24750" r="33443" b="9453"/>
          <a:stretch>
            <a:fillRect/>
          </a:stretch>
        </p:blipFill>
        <p:spPr bwMode="auto">
          <a:xfrm>
            <a:off x="12877" y="5756358"/>
            <a:ext cx="2627292" cy="2452605"/>
          </a:xfrm>
          <a:prstGeom prst="rect">
            <a:avLst/>
          </a:prstGeom>
          <a:noFill/>
        </p:spPr>
      </p:pic>
      <p:pic>
        <p:nvPicPr>
          <p:cNvPr id="12293" name="Picture 5" descr="O:\ЕДДС\Для презентации\оповещение\DSC_0087.JPG"/>
          <p:cNvPicPr>
            <a:picLocks noChangeAspect="1" noChangeArrowheads="1"/>
          </p:cNvPicPr>
          <p:nvPr/>
        </p:nvPicPr>
        <p:blipFill>
          <a:blip r:embed="rId5" cstate="print"/>
          <a:srcRect l="20146" t="18161" r="30348" b="20770"/>
          <a:stretch>
            <a:fillRect/>
          </a:stretch>
        </p:blipFill>
        <p:spPr bwMode="auto">
          <a:xfrm>
            <a:off x="7534141" y="1223493"/>
            <a:ext cx="2798897" cy="2295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0333038" cy="84985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Документация ЕДДС ЗАТО Северск </a:t>
            </a:r>
          </a:p>
        </p:txBody>
      </p:sp>
      <p:pic>
        <p:nvPicPr>
          <p:cNvPr id="5" name="Рисунок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40"/>
          <a:stretch>
            <a:fillRect/>
          </a:stretch>
        </p:blipFill>
        <p:spPr bwMode="auto">
          <a:xfrm>
            <a:off x="-16926" y="1478313"/>
            <a:ext cx="10349964" cy="5818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27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6636</TotalTime>
  <Words>306</Words>
  <Application>Microsoft Office PowerPoint</Application>
  <PresentationFormat>Произвольный</PresentationFormat>
  <Paragraphs>59</Paragraphs>
  <Slides>23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РАЗМЕЩЕНИЯ РАБОЧИХ МЕСТ  В ОПЕРАТИВНОМ ЗАЛЕ  И УЧЕБНЫЙ КЛАСС ЕДДС</vt:lpstr>
      <vt:lpstr>Диспетчерский зал</vt:lpstr>
      <vt:lpstr>Презентация PowerPoint</vt:lpstr>
      <vt:lpstr>Центр обработки вызовов  Автоматические рабочие места( система оповещения населения, система оповещения руководящего состава)</vt:lpstr>
      <vt:lpstr>Центр обработки вызовов  Автоматические рабочие места( система оповещения населения, система оповещения руководящего состава)</vt:lpstr>
      <vt:lpstr>Документация ЕДДС ЗАТО Северск </vt:lpstr>
      <vt:lpstr>Видеосвязь  (для работы с оперативной группой)</vt:lpstr>
      <vt:lpstr>Автоматическая система оповещения</vt:lpstr>
      <vt:lpstr>Оперативное время</vt:lpstr>
      <vt:lpstr>Система видеонаблюдения  (Безопасный город)</vt:lpstr>
      <vt:lpstr>Система видеонаблюдения здания и  помещений  ЕДДС</vt:lpstr>
      <vt:lpstr>Система АСКРО</vt:lpstr>
      <vt:lpstr>Табло с бегущей строкой (уровень радиации, температура на улице, давление, влажность) </vt:lpstr>
      <vt:lpstr>Мониторинг термоточек</vt:lpstr>
      <vt:lpstr>Мониторинг муниципальных и школьных автобусов </vt:lpstr>
      <vt:lpstr>Для обеспечения беспрерывной  работы персонала имеется Ситуационный зал, Серверная,  Приборы метеонаблюдения, Резервный источник питания</vt:lpstr>
      <vt:lpstr>Работа группы контроля</vt:lpstr>
      <vt:lpstr>Работа группы контроля</vt:lpstr>
      <vt:lpstr>Работа группы контроля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22001</dc:creator>
  <cp:lastModifiedBy>User</cp:lastModifiedBy>
  <cp:revision>689</cp:revision>
  <cp:lastPrinted>2011-11-20T12:32:56Z</cp:lastPrinted>
  <dcterms:created xsi:type="dcterms:W3CDTF">2011-11-09T11:15:33Z</dcterms:created>
  <dcterms:modified xsi:type="dcterms:W3CDTF">2018-12-29T05:20:28Z</dcterms:modified>
</cp:coreProperties>
</file>